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9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1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051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bsa_logo_square.png"/>
          <p:cNvPicPr>
            <a:picLocks noChangeAspect="1"/>
          </p:cNvPicPr>
          <p:nvPr/>
        </p:nvPicPr>
        <p:blipFill>
          <a:blip r:embed="rId2"/>
          <a:srcRect t="806" b="806"/>
          <a:stretch>
            <a:fillRect/>
          </a:stretch>
        </p:blipFill>
        <p:spPr>
          <a:xfrm>
            <a:off x="210312" y="109728"/>
            <a:ext cx="566928" cy="5577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8680" y="137160"/>
            <a:ext cx="3474720" cy="329184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FFFFFF"/>
                </a:solidFill>
                <a:latin typeface="Aptos"/>
              </a:defRPr>
            </a:pPr>
            <a:r>
              <a:t>BHARAT SALES AI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201168"/>
            <a:ext cx="4206240" cy="2743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72E1E2"/>
                </a:solidFill>
                <a:latin typeface="Aptos"/>
              </a:defRPr>
            </a:pPr>
            <a:r>
              <a:t>NATIONAL WORK FROM HOME PARTNER PROGRAMME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51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20040" y="6583680"/>
            <a:ext cx="10881360" cy="18288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900" b="0">
                <a:solidFill>
                  <a:srgbClr val="FFFFFF"/>
                </a:solidFill>
                <a:latin typeface="Aptos"/>
              </a:defRPr>
            </a:pPr>
            <a:r>
              <a:t>www.bharatsalesai.com  |  support@bharatsalesai.com  |  cv@bharatsalesai.com  |  7774000500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09960" y="6565392"/>
            <a:ext cx="731520" cy="20116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FFFFFF"/>
                </a:solidFill>
                <a:latin typeface="Aptos"/>
              </a:defRPr>
            </a:pPr>
            <a:r>
              <a:t>01/10</a:t>
            </a:r>
          </a:p>
        </p:txBody>
      </p:sp>
      <p:pic>
        <p:nvPicPr>
          <p:cNvPr id="10" name="Picture 9" descr="NEW OFFICE BACK GROUND IMAGE.png"/>
          <p:cNvPicPr>
            <a:picLocks noChangeAspect="1"/>
          </p:cNvPicPr>
          <p:nvPr/>
        </p:nvPicPr>
        <p:blipFill>
          <a:blip r:embed="rId3"/>
          <a:srcRect l="20582" r="20582"/>
          <a:stretch>
            <a:fillRect/>
          </a:stretch>
        </p:blipFill>
        <p:spPr>
          <a:xfrm>
            <a:off x="6217920" y="777240"/>
            <a:ext cx="5971032" cy="571500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20040" y="1143000"/>
            <a:ext cx="6035040" cy="4983480"/>
          </a:xfrm>
          <a:prstGeom prst="roundRect">
            <a:avLst/>
          </a:prstGeom>
          <a:solidFill>
            <a:srgbClr val="051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94360" y="1417320"/>
            <a:ext cx="5212080" cy="14630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3700" b="1">
                <a:solidFill>
                  <a:srgbClr val="FFFFFF"/>
                </a:solidFill>
                <a:latin typeface="Aptos"/>
              </a:defRPr>
            </a:pPr>
            <a:r>
              <a:t>WORK FROM HOME</a:t>
            </a:r>
          </a:p>
          <a:p>
            <a:pPr>
              <a:spcAft>
                <a:spcPts val="700"/>
              </a:spcAft>
              <a:defRPr sz="3700" b="1">
                <a:solidFill>
                  <a:srgbClr val="FFFFFF"/>
                </a:solidFill>
                <a:latin typeface="Aptos"/>
              </a:defRPr>
            </a:pPr>
            <a:r>
              <a:t>PARTNER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2999232"/>
            <a:ext cx="5212080" cy="5029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2000" b="1">
                <a:solidFill>
                  <a:srgbClr val="FFC22F"/>
                </a:solidFill>
                <a:latin typeface="Aptos"/>
              </a:defRPr>
            </a:pPr>
            <a:r>
              <a:t>JOIN WITH US. WORK WITH US.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3694176"/>
            <a:ext cx="5120640" cy="14173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FFFFFF"/>
                </a:solidFill>
                <a:latin typeface="Aptos"/>
              </a:defRPr>
            </a:pPr>
            <a:r>
              <a:t>Sell banking, corporate, AI training and franchise products from different sectors — with a dedicated partner dashboard, training and sales support.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" y="5522976"/>
            <a:ext cx="5303520" cy="438912"/>
          </a:xfrm>
          <a:prstGeom prst="roundRect">
            <a:avLst/>
          </a:prstGeom>
          <a:solidFill>
            <a:srgbClr val="009B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04088" y="5605272"/>
            <a:ext cx="5084064" cy="25603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23,918 PIN CODES • NATIONAL VISION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B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051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bsa_logo_square.png"/>
          <p:cNvPicPr>
            <a:picLocks noChangeAspect="1"/>
          </p:cNvPicPr>
          <p:nvPr/>
        </p:nvPicPr>
        <p:blipFill>
          <a:blip r:embed="rId2"/>
          <a:srcRect t="806" b="806"/>
          <a:stretch>
            <a:fillRect/>
          </a:stretch>
        </p:blipFill>
        <p:spPr>
          <a:xfrm>
            <a:off x="210312" y="109728"/>
            <a:ext cx="566928" cy="5577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8680" y="137160"/>
            <a:ext cx="3474720" cy="329184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FFFFFF"/>
                </a:solidFill>
                <a:latin typeface="Aptos"/>
              </a:defRPr>
            </a:pPr>
            <a:r>
              <a:t>BHARAT SALES AI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201168"/>
            <a:ext cx="4206240" cy="2743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72E1E2"/>
                </a:solidFill>
                <a:latin typeface="Aptos"/>
              </a:defRPr>
            </a:pPr>
            <a:r>
              <a:t>PUNE HEAD OFFICE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51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20040" y="6583680"/>
            <a:ext cx="10881360" cy="18288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900" b="0">
                <a:solidFill>
                  <a:srgbClr val="FFFFFF"/>
                </a:solidFill>
                <a:latin typeface="Aptos"/>
              </a:defRPr>
            </a:pPr>
            <a:r>
              <a:t>www.bharatsalesai.com  |  support@bharatsalesai.com  |  cv@bharatsalesai.com  |  7774000500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09960" y="6565392"/>
            <a:ext cx="731520" cy="20116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FFFFFF"/>
                </a:solidFill>
                <a:latin typeface="Aptos"/>
              </a:defRPr>
            </a:pPr>
            <a:r>
              <a:t>02/10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" y="950976"/>
            <a:ext cx="11338560" cy="5486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2900" b="1">
                <a:solidFill>
                  <a:srgbClr val="051E40"/>
                </a:solidFill>
                <a:latin typeface="Aptos"/>
              </a:defRPr>
            </a:pPr>
            <a:r>
              <a:t>About Bharat Sales AI</a:t>
            </a:r>
          </a:p>
        </p:txBody>
      </p:sp>
      <p:pic>
        <p:nvPicPr>
          <p:cNvPr id="11" name="Picture 10" descr="NEW OFFICE BACK GROUND IMAGE.png"/>
          <p:cNvPicPr>
            <a:picLocks noChangeAspect="1"/>
          </p:cNvPicPr>
          <p:nvPr/>
        </p:nvPicPr>
        <p:blipFill>
          <a:blip r:embed="rId3"/>
          <a:srcRect l="16909" r="16909"/>
          <a:stretch>
            <a:fillRect/>
          </a:stretch>
        </p:blipFill>
        <p:spPr>
          <a:xfrm>
            <a:off x="6492240" y="1627632"/>
            <a:ext cx="5212080" cy="443484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11480" y="1719072"/>
            <a:ext cx="5715000" cy="193852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11480" y="1719072"/>
            <a:ext cx="73152" cy="1938528"/>
          </a:xfrm>
          <a:prstGeom prst="rect">
            <a:avLst/>
          </a:prstGeom>
          <a:solidFill>
            <a:srgbClr val="0068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0080" y="1901952"/>
            <a:ext cx="5257800" cy="38404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0068B7"/>
                </a:solidFill>
                <a:latin typeface="Aptos"/>
              </a:defRPr>
            </a:pPr>
            <a:r>
              <a:t>WHO WE ARE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404872"/>
            <a:ext cx="5257800" cy="111556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051E40"/>
                </a:solidFill>
                <a:latin typeface="Aptos"/>
              </a:defRPr>
            </a:pPr>
            <a:r>
              <a:t>Bharat Sales AI is an Artificial Intelligence company based in Pune. Our Head Office is in Pune. Bharat Sales AI is a digital brand operated by Business Groups Pune.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11480" y="3840480"/>
            <a:ext cx="5715000" cy="212140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11480" y="3840480"/>
            <a:ext cx="73152" cy="2121408"/>
          </a:xfrm>
          <a:prstGeom prst="rect">
            <a:avLst/>
          </a:prstGeom>
          <a:solidFill>
            <a:srgbClr val="009B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0080" y="4023360"/>
            <a:ext cx="5257800" cy="38404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009B6C"/>
                </a:solidFill>
                <a:latin typeface="Aptos"/>
              </a:defRPr>
            </a:pPr>
            <a:r>
              <a:t>OUR MISSION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4526280"/>
            <a:ext cx="5257800" cy="129844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051E40"/>
                </a:solidFill>
                <a:latin typeface="Aptos"/>
              </a:defRPr>
            </a:pPr>
            <a:r>
              <a:t>Our mission is to provide banking basket products and other sector products to our Work From Home Partner network, spreading across 23,918 PIN codes nationally.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B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051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bsa_logo_square.png"/>
          <p:cNvPicPr>
            <a:picLocks noChangeAspect="1"/>
          </p:cNvPicPr>
          <p:nvPr/>
        </p:nvPicPr>
        <p:blipFill>
          <a:blip r:embed="rId2"/>
          <a:srcRect t="806" b="806"/>
          <a:stretch>
            <a:fillRect/>
          </a:stretch>
        </p:blipFill>
        <p:spPr>
          <a:xfrm>
            <a:off x="210312" y="109728"/>
            <a:ext cx="566928" cy="5577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8680" y="137160"/>
            <a:ext cx="3474720" cy="329184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FFFFFF"/>
                </a:solidFill>
                <a:latin typeface="Aptos"/>
              </a:defRPr>
            </a:pPr>
            <a:r>
              <a:t>BHARAT SALES AI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201168"/>
            <a:ext cx="4206240" cy="2743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72E1E2"/>
                </a:solidFill>
                <a:latin typeface="Aptos"/>
              </a:defRPr>
            </a:pPr>
            <a:r>
              <a:t>WHY THIS OPPORTUNITY MATTERS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51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20040" y="6583680"/>
            <a:ext cx="10881360" cy="18288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900" b="0">
                <a:solidFill>
                  <a:srgbClr val="FFFFFF"/>
                </a:solidFill>
                <a:latin typeface="Aptos"/>
              </a:defRPr>
            </a:pPr>
            <a:r>
              <a:t>www.bharatsalesai.com  |  support@bharatsalesai.com  |  cv@bharatsalesai.com  |  7774000500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09960" y="6565392"/>
            <a:ext cx="731520" cy="20116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FFFFFF"/>
                </a:solidFill>
                <a:latin typeface="Aptos"/>
              </a:defRPr>
            </a:pPr>
            <a:r>
              <a:t>03/10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" y="950976"/>
            <a:ext cx="11338560" cy="5486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2900" b="1">
                <a:solidFill>
                  <a:srgbClr val="051E40"/>
                </a:solidFill>
                <a:latin typeface="Aptos"/>
              </a:defRPr>
            </a:pPr>
            <a:r>
              <a:t>The World of Work Is Changing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" y="1737360"/>
            <a:ext cx="5623560" cy="19202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11480" y="1737360"/>
            <a:ext cx="73152" cy="1920240"/>
          </a:xfrm>
          <a:prstGeom prst="rect">
            <a:avLst/>
          </a:prstGeom>
          <a:solidFill>
            <a:srgbClr val="0068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1920240"/>
            <a:ext cx="5166360" cy="38404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0068B7"/>
                </a:solidFill>
                <a:latin typeface="Aptos"/>
              </a:defRPr>
            </a:pPr>
            <a:r>
              <a:t>THE CHALLENGE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2423160"/>
            <a:ext cx="5166360" cy="109728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051E40"/>
                </a:solidFill>
                <a:latin typeface="Aptos"/>
              </a:defRPr>
            </a:pPr>
            <a:r>
              <a:t>Nowadays, due to digital technology, robotics, automation and Artificial Intelligence, traditional jobs are changing and employment opportunities are under pressure across many sectors.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11480" y="3813048"/>
            <a:ext cx="5623560" cy="21945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11480" y="3813048"/>
            <a:ext cx="73152" cy="2194560"/>
          </a:xfrm>
          <a:prstGeom prst="rect">
            <a:avLst/>
          </a:prstGeom>
          <a:solidFill>
            <a:srgbClr val="009B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" y="3995928"/>
            <a:ext cx="5166360" cy="38404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009B6C"/>
                </a:solidFill>
                <a:latin typeface="Aptos"/>
              </a:defRPr>
            </a:pPr>
            <a:r>
              <a:t>OUR RESPONSE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4498848"/>
            <a:ext cx="5166360" cy="137160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051E40"/>
                </a:solidFill>
                <a:latin typeface="Aptos"/>
              </a:defRPr>
            </a:pPr>
            <a:r>
              <a:t>Keeping this issue in mind, Bharat Sales AI is providing ready-made work opportunities: partners can work from home and help customers access everyday banking, corporate and other sector products.</a:t>
            </a:r>
          </a:p>
        </p:txBody>
      </p:sp>
      <p:pic>
        <p:nvPicPr>
          <p:cNvPr id="19" name="Picture 18" descr="NEW OFFICE BACK GROUND IMAGE.png"/>
          <p:cNvPicPr>
            <a:picLocks noChangeAspect="1"/>
          </p:cNvPicPr>
          <p:nvPr/>
        </p:nvPicPr>
        <p:blipFill>
          <a:blip r:embed="rId3"/>
          <a:srcRect l="14654" r="14654"/>
          <a:stretch>
            <a:fillRect/>
          </a:stretch>
        </p:blipFill>
        <p:spPr>
          <a:xfrm>
            <a:off x="6309360" y="1737360"/>
            <a:ext cx="5394960" cy="42976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B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051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bsa_logo_square.png"/>
          <p:cNvPicPr>
            <a:picLocks noChangeAspect="1"/>
          </p:cNvPicPr>
          <p:nvPr/>
        </p:nvPicPr>
        <p:blipFill>
          <a:blip r:embed="rId2"/>
          <a:srcRect t="806" b="806"/>
          <a:stretch>
            <a:fillRect/>
          </a:stretch>
        </p:blipFill>
        <p:spPr>
          <a:xfrm>
            <a:off x="210312" y="109728"/>
            <a:ext cx="566928" cy="5577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8680" y="137160"/>
            <a:ext cx="3474720" cy="329184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FFFFFF"/>
                </a:solidFill>
                <a:latin typeface="Aptos"/>
              </a:defRPr>
            </a:pPr>
            <a:r>
              <a:t>BHARAT SALES AI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201168"/>
            <a:ext cx="4206240" cy="2743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72E1E2"/>
                </a:solidFill>
                <a:latin typeface="Aptos"/>
              </a:defRPr>
            </a:pPr>
            <a:r>
              <a:t>PARTNER ENABLEMENT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51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20040" y="6583680"/>
            <a:ext cx="10881360" cy="18288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900" b="0">
                <a:solidFill>
                  <a:srgbClr val="FFFFFF"/>
                </a:solidFill>
                <a:latin typeface="Aptos"/>
              </a:defRPr>
            </a:pPr>
            <a:r>
              <a:t>www.bharatsalesai.com  |  support@bharatsalesai.com  |  cv@bharatsalesai.com  |  7774000500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09960" y="6565392"/>
            <a:ext cx="731520" cy="20116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FFFFFF"/>
                </a:solidFill>
                <a:latin typeface="Aptos"/>
              </a:defRPr>
            </a:pPr>
            <a:r>
              <a:t>04/10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" y="950976"/>
            <a:ext cx="11338560" cy="5486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2900" b="1">
                <a:solidFill>
                  <a:srgbClr val="051E40"/>
                </a:solidFill>
                <a:latin typeface="Aptos"/>
              </a:defRPr>
            </a:pPr>
            <a:r>
              <a:t>Your Work. Our Products. Our Support.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1737360"/>
            <a:ext cx="5440680" cy="184708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57200" y="1737360"/>
            <a:ext cx="73152" cy="1847088"/>
          </a:xfrm>
          <a:prstGeom prst="rect">
            <a:avLst/>
          </a:prstGeom>
          <a:solidFill>
            <a:srgbClr val="0068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85800" y="1920240"/>
            <a:ext cx="4983480" cy="38404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0068B7"/>
                </a:solidFill>
                <a:latin typeface="Aptos"/>
              </a:defRPr>
            </a:pPr>
            <a:r>
              <a:t>Partner Dashboard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2423160"/>
            <a:ext cx="4983480" cy="102412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051E40"/>
                </a:solidFill>
                <a:latin typeface="Aptos"/>
              </a:defRPr>
            </a:pPr>
            <a:r>
              <a:t>Products, CRM, referrals, earnings and payouts.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2200" y="1737360"/>
            <a:ext cx="5440680" cy="184708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172200" y="1737360"/>
            <a:ext cx="73152" cy="1847088"/>
          </a:xfrm>
          <a:prstGeom prst="rect">
            <a:avLst/>
          </a:prstGeom>
          <a:solidFill>
            <a:srgbClr val="009B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0" y="1920240"/>
            <a:ext cx="4983480" cy="38404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009B6C"/>
                </a:solidFill>
                <a:latin typeface="Aptos"/>
              </a:defRPr>
            </a:pPr>
            <a:r>
              <a:t>Training &amp; Certificates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2423160"/>
            <a:ext cx="4983480" cy="102412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051E40"/>
                </a:solidFill>
                <a:latin typeface="Aptos"/>
              </a:defRPr>
            </a:pPr>
            <a:r>
              <a:t>Product training and Work From Home working certificate.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7200" y="3822191"/>
            <a:ext cx="5440680" cy="184708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457200" y="3822191"/>
            <a:ext cx="73152" cy="1847088"/>
          </a:xfrm>
          <a:prstGeom prst="rect">
            <a:avLst/>
          </a:prstGeom>
          <a:solidFill>
            <a:srgbClr val="0068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85800" y="4005072"/>
            <a:ext cx="4983480" cy="38404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0068B7"/>
                </a:solidFill>
                <a:latin typeface="Aptos"/>
              </a:defRPr>
            </a:pPr>
            <a:r>
              <a:t>Legal Agreement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4507992"/>
            <a:ext cx="4983480" cy="102412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051E40"/>
                </a:solidFill>
                <a:latin typeface="Aptos"/>
              </a:defRPr>
            </a:pPr>
            <a:r>
              <a:t>A formal partner agreement with Bharat Sales AI.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72200" y="3822191"/>
            <a:ext cx="5440680" cy="184708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172200" y="3822191"/>
            <a:ext cx="73152" cy="1847088"/>
          </a:xfrm>
          <a:prstGeom prst="rect">
            <a:avLst/>
          </a:prstGeom>
          <a:solidFill>
            <a:srgbClr val="009B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00800" y="4005072"/>
            <a:ext cx="4983480" cy="38404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009B6C"/>
                </a:solidFill>
                <a:latin typeface="Aptos"/>
              </a:defRPr>
            </a:pPr>
            <a:r>
              <a:t>Monthly Payout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0" y="4507992"/>
            <a:ext cx="4983480" cy="102412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051E40"/>
                </a:solidFill>
                <a:latin typeface="Aptos"/>
              </a:defRPr>
            </a:pPr>
            <a:r>
              <a:t>Eligible commissions scheduled on the 5th of each month to your bank account through Razorpay, subject to verification and terms.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1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051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bsa_logo_square.png"/>
          <p:cNvPicPr>
            <a:picLocks noChangeAspect="1"/>
          </p:cNvPicPr>
          <p:nvPr/>
        </p:nvPicPr>
        <p:blipFill>
          <a:blip r:embed="rId2"/>
          <a:srcRect t="806" b="806"/>
          <a:stretch>
            <a:fillRect/>
          </a:stretch>
        </p:blipFill>
        <p:spPr>
          <a:xfrm>
            <a:off x="210312" y="109728"/>
            <a:ext cx="566928" cy="5577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8680" y="137160"/>
            <a:ext cx="3474720" cy="329184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FFFFFF"/>
                </a:solidFill>
                <a:latin typeface="Aptos"/>
              </a:defRPr>
            </a:pPr>
            <a:r>
              <a:t>BHARAT SALES AI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201168"/>
            <a:ext cx="4206240" cy="2743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72E1E2"/>
                </a:solidFill>
                <a:latin typeface="Aptos"/>
              </a:defRPr>
            </a:pPr>
            <a:r>
              <a:t>INDIA-WIDE PARTNER PROGRAMME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51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20040" y="6583680"/>
            <a:ext cx="10881360" cy="18288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900" b="0">
                <a:solidFill>
                  <a:srgbClr val="FFFFFF"/>
                </a:solidFill>
                <a:latin typeface="Aptos"/>
              </a:defRPr>
            </a:pPr>
            <a:r>
              <a:t>www.bharatsalesai.com  |  support@bharatsalesai.com  |  cv@bharatsalesai.com  |  7774000500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09960" y="6565392"/>
            <a:ext cx="731520" cy="20116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FFFFFF"/>
                </a:solidFill>
                <a:latin typeface="Aptos"/>
              </a:defRPr>
            </a:pPr>
            <a:r>
              <a:t>05/10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" y="950976"/>
            <a:ext cx="11338560" cy="5486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2900" b="1">
                <a:solidFill>
                  <a:srgbClr val="FFFFFF"/>
                </a:solidFill>
                <a:latin typeface="Aptos"/>
              </a:defRPr>
            </a:pPr>
            <a:r>
              <a:t>23,918 PIN Codes. One Nationwide Vision.</a:t>
            </a:r>
          </a:p>
        </p:txBody>
      </p:sp>
      <p:pic>
        <p:nvPicPr>
          <p:cNvPr id="11" name="Picture 10" descr="NEW OFFICE BACK GROUND IMAGE.png"/>
          <p:cNvPicPr>
            <a:picLocks noChangeAspect="1"/>
          </p:cNvPicPr>
          <p:nvPr/>
        </p:nvPicPr>
        <p:blipFill>
          <a:blip r:embed="rId3"/>
          <a:srcRect l="15676" r="15676"/>
          <a:stretch>
            <a:fillRect/>
          </a:stretch>
        </p:blipFill>
        <p:spPr>
          <a:xfrm>
            <a:off x="5943600" y="1508760"/>
            <a:ext cx="5852160" cy="4800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94360" y="1828800"/>
            <a:ext cx="5120640" cy="109728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6800" b="1">
                <a:solidFill>
                  <a:srgbClr val="FFC22F"/>
                </a:solidFill>
                <a:latin typeface="Aptos"/>
              </a:defRPr>
            </a:pPr>
            <a:r>
              <a:t>23,918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990088"/>
            <a:ext cx="5029200" cy="41148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2300" b="1">
                <a:solidFill>
                  <a:srgbClr val="FFFFFF"/>
                </a:solidFill>
                <a:latin typeface="Aptos"/>
              </a:defRPr>
            </a:pPr>
            <a:r>
              <a:t>PIN CODES NATIONALLY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3703320"/>
            <a:ext cx="4892040" cy="150876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2000" b="0">
                <a:solidFill>
                  <a:srgbClr val="FFFFFF"/>
                </a:solidFill>
                <a:latin typeface="Aptos"/>
              </a:defRPr>
            </a:pPr>
            <a:r>
              <a:t>Our Work From Home Partner opportunity is designed for people across India. From your city. From your home. With access to a wide range of eligible products and services.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B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051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bsa_logo_square.png"/>
          <p:cNvPicPr>
            <a:picLocks noChangeAspect="1"/>
          </p:cNvPicPr>
          <p:nvPr/>
        </p:nvPicPr>
        <p:blipFill>
          <a:blip r:embed="rId2"/>
          <a:srcRect t="806" b="806"/>
          <a:stretch>
            <a:fillRect/>
          </a:stretch>
        </p:blipFill>
        <p:spPr>
          <a:xfrm>
            <a:off x="210312" y="109728"/>
            <a:ext cx="566928" cy="5577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8680" y="137160"/>
            <a:ext cx="3474720" cy="329184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FFFFFF"/>
                </a:solidFill>
                <a:latin typeface="Aptos"/>
              </a:defRPr>
            </a:pPr>
            <a:r>
              <a:t>BHARAT SALES AI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201168"/>
            <a:ext cx="4206240" cy="2743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72E1E2"/>
                </a:solidFill>
                <a:latin typeface="Aptos"/>
              </a:defRPr>
            </a:pPr>
            <a:r>
              <a:t>OFFICIAL PRODUCT &amp; EARNING SCHEDULE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51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20040" y="6583680"/>
            <a:ext cx="10881360" cy="18288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900" b="0">
                <a:solidFill>
                  <a:srgbClr val="FFFFFF"/>
                </a:solidFill>
                <a:latin typeface="Aptos"/>
              </a:defRPr>
            </a:pPr>
            <a:r>
              <a:t>www.bharatsalesai.com  |  support@bharatsalesai.com  |  cv@bharatsalesai.com  |  7774000500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09960" y="6565392"/>
            <a:ext cx="731520" cy="20116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FFFFFF"/>
                </a:solidFill>
                <a:latin typeface="Aptos"/>
              </a:defRPr>
            </a:pPr>
            <a:r>
              <a:t>06/10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" y="950976"/>
            <a:ext cx="11338560" cy="5486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2900" b="1">
                <a:solidFill>
                  <a:srgbClr val="051E40"/>
                </a:solidFill>
                <a:latin typeface="Aptos"/>
              </a:defRPr>
            </a:pPr>
            <a:r>
              <a:t>Products You Can Sell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536192"/>
            <a:ext cx="9144000" cy="3200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500" b="1">
                <a:solidFill>
                  <a:srgbClr val="009B6C"/>
                </a:solidFill>
                <a:latin typeface="Aptos"/>
              </a:defRPr>
            </a:pPr>
            <a:r>
              <a:t>AI TRAINING, DIGITAL, BANKING &amp; LOANS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1947672"/>
            <a:ext cx="5486400" cy="393192"/>
          </a:xfrm>
          <a:prstGeom prst="rect">
            <a:avLst/>
          </a:prstGeom>
          <a:solidFill>
            <a:srgbClr val="0068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03504" y="2039112"/>
            <a:ext cx="3840480" cy="20116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00" b="1">
                <a:solidFill>
                  <a:srgbClr val="FFFFFF"/>
                </a:solidFill>
                <a:latin typeface="Aptos"/>
              </a:defRPr>
            </a:pPr>
            <a:r>
              <a:t>PRODUCT / SERVICE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3440" y="2039112"/>
            <a:ext cx="1143000" cy="20116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00" b="1">
                <a:solidFill>
                  <a:srgbClr val="FFFFFF"/>
                </a:solidFill>
                <a:latin typeface="Aptos"/>
              </a:defRPr>
            </a:pPr>
            <a:r>
              <a:t>EARNING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2350008"/>
            <a:ext cx="5486400" cy="462915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76072" y="2423160"/>
            <a:ext cx="4096512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01  AI Training Academy — AI Basics Course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9160" y="2423160"/>
            <a:ext cx="1143000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9B6C"/>
                </a:solidFill>
                <a:latin typeface="Aptos"/>
              </a:defRPr>
            </a:pPr>
            <a:r>
              <a:t>15%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2835783"/>
            <a:ext cx="5486400" cy="4629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76072" y="2908935"/>
            <a:ext cx="4096512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02  AI Training Academy — AI Advanced Course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09160" y="2908935"/>
            <a:ext cx="1143000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9B6C"/>
                </a:solidFill>
                <a:latin typeface="Aptos"/>
              </a:defRPr>
            </a:pPr>
            <a:r>
              <a:t>25%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3321558"/>
            <a:ext cx="5486400" cy="462915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76072" y="3394710"/>
            <a:ext cx="4096512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03  Learn &amp; Earn — Paid AI Sales Training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09160" y="3394710"/>
            <a:ext cx="1143000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9B6C"/>
                </a:solidFill>
                <a:latin typeface="Aptos"/>
              </a:defRPr>
            </a:pPr>
            <a:r>
              <a:t>20%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3807333"/>
            <a:ext cx="5486400" cy="4629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76072" y="3880485"/>
            <a:ext cx="4096512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04  Digital Branding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09160" y="3880485"/>
            <a:ext cx="1143000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9B6C"/>
                </a:solidFill>
                <a:latin typeface="Aptos"/>
              </a:defRPr>
            </a:pPr>
            <a:r>
              <a:t>10%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4293108"/>
            <a:ext cx="5486400" cy="462915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76072" y="4366260"/>
            <a:ext cx="4096512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05  Business Automation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09160" y="4366260"/>
            <a:ext cx="1143000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9B6C"/>
                </a:solidFill>
                <a:latin typeface="Aptos"/>
              </a:defRPr>
            </a:pPr>
            <a:r>
              <a:t>10%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57200" y="4778883"/>
            <a:ext cx="5486400" cy="4629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576072" y="4852035"/>
            <a:ext cx="4096512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06  Sales Automation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709160" y="4852035"/>
            <a:ext cx="1143000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9B6C"/>
                </a:solidFill>
                <a:latin typeface="Aptos"/>
              </a:defRPr>
            </a:pPr>
            <a:r>
              <a:t>10%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5264658"/>
            <a:ext cx="5486400" cy="462915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576072" y="5337810"/>
            <a:ext cx="4096512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07  WhatsApp Business Automation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709160" y="5337810"/>
            <a:ext cx="1143000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9B6C"/>
                </a:solidFill>
                <a:latin typeface="Aptos"/>
              </a:defRPr>
            </a:pPr>
            <a:r>
              <a:t>10%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5750433"/>
            <a:ext cx="5486400" cy="4629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576072" y="5823585"/>
            <a:ext cx="4096512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08  OTP Software / Services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709160" y="5823585"/>
            <a:ext cx="1143000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9B6C"/>
                </a:solidFill>
                <a:latin typeface="Aptos"/>
              </a:defRPr>
            </a:pPr>
            <a:r>
              <a:t>20%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190488" y="1947672"/>
            <a:ext cx="5486400" cy="393192"/>
          </a:xfrm>
          <a:prstGeom prst="rect">
            <a:avLst/>
          </a:prstGeom>
          <a:solidFill>
            <a:srgbClr val="0068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6336792" y="2039112"/>
            <a:ext cx="3840480" cy="20116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00" b="1">
                <a:solidFill>
                  <a:srgbClr val="FFFFFF"/>
                </a:solidFill>
                <a:latin typeface="Aptos"/>
              </a:defRPr>
            </a:pPr>
            <a:r>
              <a:t>PRODUCT / SERVICE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396728" y="2039112"/>
            <a:ext cx="1143000" cy="20116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00" b="1">
                <a:solidFill>
                  <a:srgbClr val="FFFFFF"/>
                </a:solidFill>
                <a:latin typeface="Aptos"/>
              </a:defRPr>
            </a:pPr>
            <a:r>
              <a:t>EARNING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190488" y="2350008"/>
            <a:ext cx="5486400" cy="462915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6309359" y="2423160"/>
            <a:ext cx="4096512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09  Business Loan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442448" y="2423160"/>
            <a:ext cx="1143000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9B6C"/>
                </a:solidFill>
                <a:latin typeface="Aptos"/>
              </a:defRPr>
            </a:pPr>
            <a:r>
              <a:t>0.25%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190488" y="2835783"/>
            <a:ext cx="5486400" cy="4629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309359" y="2908935"/>
            <a:ext cx="4096512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10  Home Loan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42448" y="2908935"/>
            <a:ext cx="1143000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9B6C"/>
                </a:solidFill>
                <a:latin typeface="Aptos"/>
              </a:defRPr>
            </a:pPr>
            <a:r>
              <a:t>0.25%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190488" y="3321558"/>
            <a:ext cx="5486400" cy="462915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6309359" y="3394710"/>
            <a:ext cx="4096512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11  Loan Against Property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442448" y="3394710"/>
            <a:ext cx="1143000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9B6C"/>
                </a:solidFill>
                <a:latin typeface="Aptos"/>
              </a:defRPr>
            </a:pPr>
            <a:r>
              <a:t>0.25%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190488" y="3807333"/>
            <a:ext cx="5486400" cy="4629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6309359" y="3880485"/>
            <a:ext cx="4096512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12  Personal Loan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442448" y="3880485"/>
            <a:ext cx="1143000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9B6C"/>
                </a:solidFill>
                <a:latin typeface="Aptos"/>
              </a:defRPr>
            </a:pPr>
            <a:r>
              <a:t>0.25%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190488" y="4293108"/>
            <a:ext cx="5486400" cy="462915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6309359" y="4366260"/>
            <a:ext cx="4096512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13  MSME Funding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442448" y="4366260"/>
            <a:ext cx="1143000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9B6C"/>
                </a:solidFill>
                <a:latin typeface="Aptos"/>
              </a:defRPr>
            </a:pPr>
            <a:r>
              <a:t>0.25%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190488" y="4778883"/>
            <a:ext cx="5486400" cy="4629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6309359" y="4852035"/>
            <a:ext cx="4096512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14  Credit Card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442448" y="4852035"/>
            <a:ext cx="1143000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9B6C"/>
                </a:solidFill>
                <a:latin typeface="Aptos"/>
              </a:defRPr>
            </a:pPr>
            <a:r>
              <a:t>₹200/card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190488" y="5264658"/>
            <a:ext cx="5486400" cy="462915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TextBox 60"/>
          <p:cNvSpPr txBox="1"/>
          <p:nvPr/>
        </p:nvSpPr>
        <p:spPr>
          <a:xfrm>
            <a:off x="6309359" y="5337810"/>
            <a:ext cx="4096512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15  Current Account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442448" y="5337810"/>
            <a:ext cx="1143000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68B7"/>
                </a:solidFill>
                <a:latin typeface="Aptos"/>
              </a:defRPr>
            </a:pPr>
            <a:r>
              <a:t>Pending approval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190488" y="5750433"/>
            <a:ext cx="5486400" cy="4629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6309359" y="5823585"/>
            <a:ext cx="4096512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16  Savings Account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0442448" y="5823585"/>
            <a:ext cx="1143000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68B7"/>
                </a:solidFill>
                <a:latin typeface="Aptos"/>
              </a:defRPr>
            </a:pPr>
            <a:r>
              <a:t>Pending approval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B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051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bsa_logo_square.png"/>
          <p:cNvPicPr>
            <a:picLocks noChangeAspect="1"/>
          </p:cNvPicPr>
          <p:nvPr/>
        </p:nvPicPr>
        <p:blipFill>
          <a:blip r:embed="rId2"/>
          <a:srcRect t="806" b="806"/>
          <a:stretch>
            <a:fillRect/>
          </a:stretch>
        </p:blipFill>
        <p:spPr>
          <a:xfrm>
            <a:off x="210312" y="109728"/>
            <a:ext cx="566928" cy="5577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8680" y="137160"/>
            <a:ext cx="3474720" cy="329184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FFFFFF"/>
                </a:solidFill>
                <a:latin typeface="Aptos"/>
              </a:defRPr>
            </a:pPr>
            <a:r>
              <a:t>BHARAT SALES AI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201168"/>
            <a:ext cx="4206240" cy="2743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72E1E2"/>
                </a:solidFill>
                <a:latin typeface="Aptos"/>
              </a:defRPr>
            </a:pPr>
            <a:r>
              <a:t>OFFICIAL PRODUCT &amp; EARNING SCHEDULE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51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20040" y="6583680"/>
            <a:ext cx="10881360" cy="18288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900" b="0">
                <a:solidFill>
                  <a:srgbClr val="FFFFFF"/>
                </a:solidFill>
                <a:latin typeface="Aptos"/>
              </a:defRPr>
            </a:pPr>
            <a:r>
              <a:t>www.bharatsalesai.com  |  support@bharatsalesai.com  |  cv@bharatsalesai.com  |  7774000500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09960" y="6565392"/>
            <a:ext cx="731520" cy="20116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FFFFFF"/>
                </a:solidFill>
                <a:latin typeface="Aptos"/>
              </a:defRPr>
            </a:pPr>
            <a:r>
              <a:t>07/10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" y="950976"/>
            <a:ext cx="11338560" cy="5486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2900" b="1">
                <a:solidFill>
                  <a:srgbClr val="051E40"/>
                </a:solidFill>
                <a:latin typeface="Aptos"/>
              </a:defRPr>
            </a:pPr>
            <a:r>
              <a:t>Products You Can Sell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1536192"/>
            <a:ext cx="9144000" cy="3200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500" b="1">
                <a:solidFill>
                  <a:srgbClr val="009B6C"/>
                </a:solidFill>
                <a:latin typeface="Aptos"/>
              </a:defRPr>
            </a:pPr>
            <a:r>
              <a:t>INSURANCE, EQUITY, LEADS &amp; FRANCHISE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1947672"/>
            <a:ext cx="5486400" cy="393192"/>
          </a:xfrm>
          <a:prstGeom prst="rect">
            <a:avLst/>
          </a:prstGeom>
          <a:solidFill>
            <a:srgbClr val="0068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03504" y="2039112"/>
            <a:ext cx="3840480" cy="20116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00" b="1">
                <a:solidFill>
                  <a:srgbClr val="FFFFFF"/>
                </a:solidFill>
                <a:latin typeface="Aptos"/>
              </a:defRPr>
            </a:pPr>
            <a:r>
              <a:t>PRODUCT / SERVICE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3440" y="2039112"/>
            <a:ext cx="1143000" cy="20116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00" b="1">
                <a:solidFill>
                  <a:srgbClr val="FFFFFF"/>
                </a:solidFill>
                <a:latin typeface="Aptos"/>
              </a:defRPr>
            </a:pPr>
            <a:r>
              <a:t>EARNING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2350008"/>
            <a:ext cx="5486400" cy="408939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76072" y="2423160"/>
            <a:ext cx="4096512" cy="35864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17  Life Insurance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9160" y="2423160"/>
            <a:ext cx="1143000" cy="35864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9B6C"/>
                </a:solidFill>
                <a:latin typeface="Aptos"/>
              </a:defRPr>
            </a:pPr>
            <a:r>
              <a:t>25%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2781808"/>
            <a:ext cx="5486400" cy="40893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76072" y="2854960"/>
            <a:ext cx="4096512" cy="35864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18  Term Plan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09160" y="2854960"/>
            <a:ext cx="1143000" cy="35864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9B6C"/>
                </a:solidFill>
                <a:latin typeface="Aptos"/>
              </a:defRPr>
            </a:pPr>
            <a:r>
              <a:t>25%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3213607"/>
            <a:ext cx="5486400" cy="408939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76072" y="3286759"/>
            <a:ext cx="4096512" cy="35864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19  ULIP Plan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09160" y="3286759"/>
            <a:ext cx="1143000" cy="35864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9B6C"/>
                </a:solidFill>
                <a:latin typeface="Aptos"/>
              </a:defRPr>
            </a:pPr>
            <a:r>
              <a:t>2%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3645407"/>
            <a:ext cx="5486400" cy="40893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76072" y="3718560"/>
            <a:ext cx="4096512" cy="35864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20  Guaranteed Plan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09160" y="3718560"/>
            <a:ext cx="1143000" cy="35864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9B6C"/>
                </a:solidFill>
                <a:latin typeface="Aptos"/>
              </a:defRPr>
            </a:pPr>
            <a:r>
              <a:t>25%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4077208"/>
            <a:ext cx="5486400" cy="408939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76072" y="4150360"/>
            <a:ext cx="4096512" cy="35864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21  Health Insurance Plan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09160" y="4150360"/>
            <a:ext cx="1143000" cy="35864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9B6C"/>
                </a:solidFill>
                <a:latin typeface="Aptos"/>
              </a:defRPr>
            </a:pPr>
            <a:r>
              <a:t>15%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57200" y="4509008"/>
            <a:ext cx="5486400" cy="40893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576072" y="4582160"/>
            <a:ext cx="4096512" cy="35864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22  Family Floater Health Insurance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709160" y="4582160"/>
            <a:ext cx="1143000" cy="35864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9B6C"/>
                </a:solidFill>
                <a:latin typeface="Aptos"/>
              </a:defRPr>
            </a:pPr>
            <a:r>
              <a:t>15%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4940807"/>
            <a:ext cx="5486400" cy="408939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576072" y="5013959"/>
            <a:ext cx="4096512" cy="35864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23  General Insurance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709160" y="5013959"/>
            <a:ext cx="1143000" cy="35864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9B6C"/>
                </a:solidFill>
                <a:latin typeface="Aptos"/>
              </a:defRPr>
            </a:pPr>
            <a:r>
              <a:t>15%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5372608"/>
            <a:ext cx="5486400" cy="40893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576072" y="5445760"/>
            <a:ext cx="4096512" cy="35864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24  Demat Account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709160" y="5445760"/>
            <a:ext cx="1143000" cy="35864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9B6C"/>
                </a:solidFill>
                <a:latin typeface="Aptos"/>
              </a:defRPr>
            </a:pPr>
            <a:r>
              <a:t>₹200/account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57200" y="5804407"/>
            <a:ext cx="5486400" cy="408939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576072" y="5877559"/>
            <a:ext cx="4096512" cy="35864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25  Portfolio Management Services (PMS)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709160" y="5877559"/>
            <a:ext cx="1143000" cy="35864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9B6C"/>
                </a:solidFill>
                <a:latin typeface="Aptos"/>
              </a:defRPr>
            </a:pPr>
            <a:r>
              <a:t>1%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190488" y="1947672"/>
            <a:ext cx="5486400" cy="393192"/>
          </a:xfrm>
          <a:prstGeom prst="rect">
            <a:avLst/>
          </a:prstGeom>
          <a:solidFill>
            <a:srgbClr val="0068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6336792" y="2039112"/>
            <a:ext cx="3840480" cy="20116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00" b="1">
                <a:solidFill>
                  <a:srgbClr val="FFFFFF"/>
                </a:solidFill>
                <a:latin typeface="Aptos"/>
              </a:defRPr>
            </a:pPr>
            <a:r>
              <a:t>PRODUCT / SERVICE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396728" y="2039112"/>
            <a:ext cx="1143000" cy="20116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00" b="1">
                <a:solidFill>
                  <a:srgbClr val="FFFFFF"/>
                </a:solidFill>
                <a:latin typeface="Aptos"/>
              </a:defRPr>
            </a:pPr>
            <a:r>
              <a:t>EARNING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190488" y="2350008"/>
            <a:ext cx="5486400" cy="462915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6309359" y="2423160"/>
            <a:ext cx="4096512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26  Algo Trading Software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42448" y="2423160"/>
            <a:ext cx="1143000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9B6C"/>
                </a:solidFill>
                <a:latin typeface="Aptos"/>
              </a:defRPr>
            </a:pPr>
            <a:r>
              <a:t>30%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190488" y="2835783"/>
            <a:ext cx="5486400" cy="4629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6309359" y="2908935"/>
            <a:ext cx="4096512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27  Franchise / Sub-Broker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442448" y="2908935"/>
            <a:ext cx="1143000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68B7"/>
                </a:solidFill>
                <a:latin typeface="Aptos"/>
              </a:defRPr>
            </a:pPr>
            <a:r>
              <a:t>Pending approval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190488" y="3321558"/>
            <a:ext cx="5486400" cy="462915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6309359" y="3394710"/>
            <a:ext cx="4096512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28  Lead Selling / Lead Marketplace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442448" y="3394710"/>
            <a:ext cx="1143000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9B6C"/>
                </a:solidFill>
                <a:latin typeface="Aptos"/>
              </a:defRPr>
            </a:pPr>
            <a:r>
              <a:t>10%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190488" y="3807333"/>
            <a:ext cx="5486400" cy="4629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6309359" y="3880485"/>
            <a:ext cx="4096512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29  Enterprise Leads / Corporate Tie-Ups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442448" y="3880485"/>
            <a:ext cx="1143000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9B6C"/>
                </a:solidFill>
                <a:latin typeface="Aptos"/>
              </a:defRPr>
            </a:pPr>
            <a:r>
              <a:t>10%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190488" y="4293108"/>
            <a:ext cx="5486400" cy="462915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6309359" y="4366260"/>
            <a:ext cx="4096512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30  Work From Home Partner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442448" y="4366260"/>
            <a:ext cx="1143000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9B6C"/>
                </a:solidFill>
                <a:latin typeface="Aptos"/>
              </a:defRPr>
            </a:pPr>
            <a:r>
              <a:t>20%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190488" y="4778883"/>
            <a:ext cx="5486400" cy="4629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TextBox 60"/>
          <p:cNvSpPr txBox="1"/>
          <p:nvPr/>
        </p:nvSpPr>
        <p:spPr>
          <a:xfrm>
            <a:off x="6309359" y="4852035"/>
            <a:ext cx="4096512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31  PIN Code Franchise Partner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442448" y="4852035"/>
            <a:ext cx="1143000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9B6C"/>
                </a:solidFill>
                <a:latin typeface="Aptos"/>
              </a:defRPr>
            </a:pPr>
            <a:r>
              <a:t>15%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190488" y="5264658"/>
            <a:ext cx="5486400" cy="462915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6309359" y="5337810"/>
            <a:ext cx="4096512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32  City Franchise Partner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0442448" y="5337810"/>
            <a:ext cx="1143000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9B6C"/>
                </a:solidFill>
                <a:latin typeface="Aptos"/>
              </a:defRPr>
            </a:pPr>
            <a:r>
              <a:t>15%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190488" y="5750433"/>
            <a:ext cx="5486400" cy="46291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6309359" y="5823585"/>
            <a:ext cx="4096512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110" b="0">
                <a:solidFill>
                  <a:srgbClr val="051E40"/>
                </a:solidFill>
                <a:latin typeface="Aptos"/>
              </a:defRPr>
            </a:pPr>
            <a:r>
              <a:t>33  District Franchise Partner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442448" y="5823585"/>
            <a:ext cx="1143000" cy="412623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060" b="1">
                <a:solidFill>
                  <a:srgbClr val="009B6C"/>
                </a:solidFill>
                <a:latin typeface="Aptos"/>
              </a:defRPr>
            </a:pPr>
            <a:r>
              <a:t>20%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B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051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bsa_logo_square.png"/>
          <p:cNvPicPr>
            <a:picLocks noChangeAspect="1"/>
          </p:cNvPicPr>
          <p:nvPr/>
        </p:nvPicPr>
        <p:blipFill>
          <a:blip r:embed="rId2"/>
          <a:srcRect t="806" b="806"/>
          <a:stretch>
            <a:fillRect/>
          </a:stretch>
        </p:blipFill>
        <p:spPr>
          <a:xfrm>
            <a:off x="210312" y="109728"/>
            <a:ext cx="566928" cy="5577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8680" y="137160"/>
            <a:ext cx="3474720" cy="329184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FFFFFF"/>
                </a:solidFill>
                <a:latin typeface="Aptos"/>
              </a:defRPr>
            </a:pPr>
            <a:r>
              <a:t>BHARAT SALES AI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201168"/>
            <a:ext cx="4206240" cy="2743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72E1E2"/>
                </a:solidFill>
                <a:latin typeface="Aptos"/>
              </a:defRPr>
            </a:pPr>
            <a:r>
              <a:t>AI-MANAGED PARTNER JOURNEY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51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20040" y="6583680"/>
            <a:ext cx="10881360" cy="18288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900" b="0">
                <a:solidFill>
                  <a:srgbClr val="FFFFFF"/>
                </a:solidFill>
                <a:latin typeface="Aptos"/>
              </a:defRPr>
            </a:pPr>
            <a:r>
              <a:t>www.bharatsalesai.com  |  support@bharatsalesai.com  |  cv@bharatsalesai.com  |  7774000500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09960" y="6565392"/>
            <a:ext cx="731520" cy="20116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FFFFFF"/>
                </a:solidFill>
                <a:latin typeface="Aptos"/>
              </a:defRPr>
            </a:pPr>
            <a:r>
              <a:t>08/10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" y="950976"/>
            <a:ext cx="11338560" cy="5486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2900" b="1">
                <a:solidFill>
                  <a:srgbClr val="051E40"/>
                </a:solidFill>
                <a:latin typeface="Aptos"/>
              </a:defRPr>
            </a:pPr>
            <a:r>
              <a:t>From Appointment to Daily Business Growth</a:t>
            </a:r>
          </a:p>
        </p:txBody>
      </p:sp>
      <p:pic>
        <p:nvPicPr>
          <p:cNvPr id="11" name="Picture 10" descr="ZIVA SINGLE IMAGE-29-09-2026.png"/>
          <p:cNvPicPr>
            <a:picLocks noChangeAspect="1"/>
          </p:cNvPicPr>
          <p:nvPr/>
        </p:nvPicPr>
        <p:blipFill>
          <a:blip r:embed="rId3"/>
          <a:srcRect l="9880" r="9880"/>
          <a:stretch>
            <a:fillRect/>
          </a:stretch>
        </p:blipFill>
        <p:spPr>
          <a:xfrm>
            <a:off x="548640" y="2011680"/>
            <a:ext cx="2240280" cy="4187952"/>
          </a:xfrm>
          <a:prstGeom prst="rect">
            <a:avLst/>
          </a:prstGeom>
        </p:spPr>
      </p:pic>
      <p:pic>
        <p:nvPicPr>
          <p:cNvPr id="12" name="Picture 11" descr="Nexa final single image (1)(2).png"/>
          <p:cNvPicPr>
            <a:picLocks noChangeAspect="1"/>
          </p:cNvPicPr>
          <p:nvPr/>
        </p:nvPicPr>
        <p:blipFill>
          <a:blip r:embed="rId4"/>
          <a:srcRect l="24396" r="24396"/>
          <a:stretch>
            <a:fillRect/>
          </a:stretch>
        </p:blipFill>
        <p:spPr>
          <a:xfrm>
            <a:off x="9326880" y="2057400"/>
            <a:ext cx="2240280" cy="416052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2907792" y="1645920"/>
            <a:ext cx="6199632" cy="10058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108960" y="1755648"/>
            <a:ext cx="5806440" cy="310896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600" b="1">
                <a:solidFill>
                  <a:srgbClr val="0068B7"/>
                </a:solidFill>
                <a:latin typeface="Aptos"/>
              </a:defRPr>
            </a:pPr>
            <a:r>
              <a:t>01  ZIVA — AI HR Manager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08960" y="2084832"/>
            <a:ext cx="5760720" cy="47548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260" b="0">
                <a:solidFill>
                  <a:srgbClr val="051E40"/>
                </a:solidFill>
                <a:latin typeface="Aptos"/>
              </a:defRPr>
            </a:pPr>
            <a:r>
              <a:t>ZIVA handles Work From Home Partner interviews and appointment workflow.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907792" y="2761488"/>
            <a:ext cx="6199632" cy="10058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108960" y="2871216"/>
            <a:ext cx="5806440" cy="310896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600" b="1">
                <a:solidFill>
                  <a:srgbClr val="0068B7"/>
                </a:solidFill>
                <a:latin typeface="Aptos"/>
              </a:defRPr>
            </a:pPr>
            <a:r>
              <a:t>02  Onboarding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08960" y="3200400"/>
            <a:ext cx="5760720" cy="47548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260" b="0">
                <a:solidFill>
                  <a:srgbClr val="051E40"/>
                </a:solidFill>
                <a:latin typeface="Aptos"/>
              </a:defRPr>
            </a:pPr>
            <a:r>
              <a:t>Dashboard access, product training, working certificate and partner agreement.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907792" y="3877056"/>
            <a:ext cx="6199632" cy="10058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108960" y="3986784"/>
            <a:ext cx="5806440" cy="310896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600" b="1">
                <a:solidFill>
                  <a:srgbClr val="0068B7"/>
                </a:solidFill>
                <a:latin typeface="Aptos"/>
              </a:defRPr>
            </a:pPr>
            <a:r>
              <a:t>03  NEXA — AI Regional Manager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08960" y="4315968"/>
            <a:ext cx="5760720" cy="47548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260" b="0">
                <a:solidFill>
                  <a:srgbClr val="051E40"/>
                </a:solidFill>
                <a:latin typeface="Aptos"/>
              </a:defRPr>
            </a:pPr>
            <a:r>
              <a:t>After appointment, NEXA sends daily tasks and guidance to the partner’s registered email address.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907792" y="4992624"/>
            <a:ext cx="6199632" cy="10058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3108960" y="5102352"/>
            <a:ext cx="5806440" cy="310896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600" b="1">
                <a:solidFill>
                  <a:srgbClr val="0068B7"/>
                </a:solidFill>
                <a:latin typeface="Aptos"/>
              </a:defRPr>
            </a:pPr>
            <a:r>
              <a:t>04  Monthly One-on-One Review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108960" y="5431536"/>
            <a:ext cx="5760720" cy="47548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260" b="0">
                <a:solidFill>
                  <a:srgbClr val="051E40"/>
                </a:solidFill>
                <a:latin typeface="Aptos"/>
              </a:defRPr>
            </a:pPr>
            <a:r>
              <a:t>NEXA conducts a monthly business review through interactive, two-way live video conferencing.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B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051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bsa_logo_square.png"/>
          <p:cNvPicPr>
            <a:picLocks noChangeAspect="1"/>
          </p:cNvPicPr>
          <p:nvPr/>
        </p:nvPicPr>
        <p:blipFill>
          <a:blip r:embed="rId2"/>
          <a:srcRect t="806" b="806"/>
          <a:stretch>
            <a:fillRect/>
          </a:stretch>
        </p:blipFill>
        <p:spPr>
          <a:xfrm>
            <a:off x="210312" y="109728"/>
            <a:ext cx="566928" cy="5577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8680" y="137160"/>
            <a:ext cx="3474720" cy="329184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FFFFFF"/>
                </a:solidFill>
                <a:latin typeface="Aptos"/>
              </a:defRPr>
            </a:pPr>
            <a:r>
              <a:t>BHARAT SALES AI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201168"/>
            <a:ext cx="4206240" cy="2743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72E1E2"/>
                </a:solidFill>
                <a:latin typeface="Aptos"/>
              </a:defRPr>
            </a:pPr>
            <a:r>
              <a:t>SALES TOOLS &amp; PAYOUTS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51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20040" y="6583680"/>
            <a:ext cx="10881360" cy="18288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900" b="0">
                <a:solidFill>
                  <a:srgbClr val="FFFFFF"/>
                </a:solidFill>
                <a:latin typeface="Aptos"/>
              </a:defRPr>
            </a:pPr>
            <a:r>
              <a:t>www.bharatsalesai.com  |  support@bharatsalesai.com  |  cv@bharatsalesai.com  |  7774000500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09960" y="6565392"/>
            <a:ext cx="731520" cy="20116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FFFFFF"/>
                </a:solidFill>
                <a:latin typeface="Aptos"/>
              </a:defRPr>
            </a:pPr>
            <a:r>
              <a:t>09/10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" y="950976"/>
            <a:ext cx="11338560" cy="54864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2900" b="1">
                <a:solidFill>
                  <a:srgbClr val="051E40"/>
                </a:solidFill>
                <a:latin typeface="Aptos"/>
              </a:defRPr>
            </a:pPr>
            <a:r>
              <a:t>Your AI-Supported Partner Workspace</a:t>
            </a:r>
          </a:p>
        </p:txBody>
      </p:sp>
      <p:pic>
        <p:nvPicPr>
          <p:cNvPr id="11" name="Picture 10" descr="NEW OFFICE BACK GROUND IMAGE.png"/>
          <p:cNvPicPr>
            <a:picLocks noChangeAspect="1"/>
          </p:cNvPicPr>
          <p:nvPr/>
        </p:nvPicPr>
        <p:blipFill>
          <a:blip r:embed="rId3"/>
          <a:srcRect l="18070" r="18070"/>
          <a:stretch>
            <a:fillRect/>
          </a:stretch>
        </p:blipFill>
        <p:spPr>
          <a:xfrm>
            <a:off x="6766560" y="1691640"/>
            <a:ext cx="5029200" cy="443484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11480" y="1737360"/>
            <a:ext cx="6080760" cy="193852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11480" y="1737360"/>
            <a:ext cx="73152" cy="1938528"/>
          </a:xfrm>
          <a:prstGeom prst="rect">
            <a:avLst/>
          </a:prstGeom>
          <a:solidFill>
            <a:srgbClr val="0068B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0080" y="1920240"/>
            <a:ext cx="5623560" cy="38404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0068B7"/>
                </a:solidFill>
                <a:latin typeface="Aptos"/>
              </a:defRPr>
            </a:pPr>
            <a:r>
              <a:t>YOUR DASHBOARD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2423160"/>
            <a:ext cx="5623560" cy="111556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051E40"/>
                </a:solidFill>
                <a:latin typeface="Aptos"/>
              </a:defRPr>
            </a:pPr>
            <a:r>
              <a:t>Products &amp; Services • Lead Marketplace • My Sales &amp; CRM • My Referrals • Earnings &amp; Payouts • My Training &amp; Certificates • My Profile, KYC &amp; Support.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11480" y="3840480"/>
            <a:ext cx="6080760" cy="21945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11480" y="3840480"/>
            <a:ext cx="73152" cy="2194560"/>
          </a:xfrm>
          <a:prstGeom prst="rect">
            <a:avLst/>
          </a:prstGeom>
          <a:solidFill>
            <a:srgbClr val="009B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0080" y="4023360"/>
            <a:ext cx="5623560" cy="38404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009B6C"/>
                </a:solidFill>
                <a:latin typeface="Aptos"/>
              </a:defRPr>
            </a:pPr>
            <a:r>
              <a:t>MONTHLY EARNINGS &amp; REVIEW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4526280"/>
            <a:ext cx="5623560" cy="137160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051E40"/>
                </a:solidFill>
                <a:latin typeface="Aptos"/>
              </a:defRPr>
            </a:pPr>
            <a:r>
              <a:t>Eligible verified commissions are scheduled for the 5th of each month. NEXA provides daily tasks by email and monthly one-on-one business reviews via two-way live video.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1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77240"/>
          </a:xfrm>
          <a:prstGeom prst="rect">
            <a:avLst/>
          </a:prstGeom>
          <a:solidFill>
            <a:srgbClr val="051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bsa_logo_square.png"/>
          <p:cNvPicPr>
            <a:picLocks noChangeAspect="1"/>
          </p:cNvPicPr>
          <p:nvPr/>
        </p:nvPicPr>
        <p:blipFill>
          <a:blip r:embed="rId2"/>
          <a:srcRect t="806" b="806"/>
          <a:stretch>
            <a:fillRect/>
          </a:stretch>
        </p:blipFill>
        <p:spPr>
          <a:xfrm>
            <a:off x="210312" y="109728"/>
            <a:ext cx="566928" cy="5577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8680" y="137160"/>
            <a:ext cx="3474720" cy="329184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900" b="1">
                <a:solidFill>
                  <a:srgbClr val="FFFFFF"/>
                </a:solidFill>
                <a:latin typeface="Aptos"/>
              </a:defRPr>
            </a:pPr>
            <a:r>
              <a:t>BHARAT SALES AI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201168"/>
            <a:ext cx="4206240" cy="2743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 algn="r">
              <a:spcAft>
                <a:spcPts val="700"/>
              </a:spcAft>
              <a:defRPr sz="1000" b="1">
                <a:solidFill>
                  <a:srgbClr val="72E1E2"/>
                </a:solidFill>
                <a:latin typeface="Aptos"/>
              </a:defRPr>
            </a:pPr>
            <a:r>
              <a:t>JOIN OUR NATIONAL PARTNER NETWORK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051E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20040" y="6583680"/>
            <a:ext cx="10881360" cy="18288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900" b="0">
                <a:solidFill>
                  <a:srgbClr val="FFFFFF"/>
                </a:solidFill>
                <a:latin typeface="Aptos"/>
              </a:defRPr>
            </a:pPr>
            <a:r>
              <a:t>www.bharatsalesai.com  |  support@bharatsalesai.com  |  cv@bharatsalesai.com  |  7774000500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09960" y="6565392"/>
            <a:ext cx="731520" cy="201168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FFFFFF"/>
                </a:solidFill>
                <a:latin typeface="Aptos"/>
              </a:defRPr>
            </a:pPr>
            <a:r>
              <a:t>10/10</a:t>
            </a:r>
          </a:p>
        </p:txBody>
      </p:sp>
      <p:pic>
        <p:nvPicPr>
          <p:cNvPr id="10" name="Picture 9" descr="NEW OFFICE BACK GROUND IMAGE.png"/>
          <p:cNvPicPr>
            <a:picLocks noChangeAspect="1"/>
          </p:cNvPicPr>
          <p:nvPr/>
        </p:nvPicPr>
        <p:blipFill>
          <a:blip r:embed="rId3"/>
          <a:srcRect l="19954" r="19954"/>
          <a:stretch>
            <a:fillRect/>
          </a:stretch>
        </p:blipFill>
        <p:spPr>
          <a:xfrm>
            <a:off x="6080760" y="786384"/>
            <a:ext cx="6108192" cy="5724144"/>
          </a:xfrm>
          <a:prstGeom prst="rect">
            <a:avLst/>
          </a:prstGeom>
        </p:spPr>
      </p:pic>
      <p:pic>
        <p:nvPicPr>
          <p:cNvPr id="11" name="Picture 10" descr="ZIVA SINGLE IMAGE-29-09-2026.png"/>
          <p:cNvPicPr>
            <a:picLocks noChangeAspect="1"/>
          </p:cNvPicPr>
          <p:nvPr/>
        </p:nvPicPr>
        <p:blipFill>
          <a:blip r:embed="rId4"/>
          <a:srcRect l="3125" r="3125"/>
          <a:stretch>
            <a:fillRect/>
          </a:stretch>
        </p:blipFill>
        <p:spPr>
          <a:xfrm>
            <a:off x="7498079" y="1901952"/>
            <a:ext cx="2743200" cy="43891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48640" y="1325880"/>
            <a:ext cx="5486400" cy="64008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3000" b="1">
                <a:solidFill>
                  <a:srgbClr val="FFC22F"/>
                </a:solidFill>
                <a:latin typeface="Aptos"/>
              </a:defRPr>
            </a:pPr>
            <a:r>
              <a:t>JOIN BHARAT SALES AI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057400"/>
            <a:ext cx="5577840" cy="118872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3200" b="1">
                <a:solidFill>
                  <a:srgbClr val="FFFFFF"/>
                </a:solidFill>
                <a:latin typeface="Aptos"/>
              </a:defRPr>
            </a:pPr>
            <a:r>
              <a:t>WORK FROM HOME</a:t>
            </a:r>
          </a:p>
          <a:p>
            <a:pPr>
              <a:spcAft>
                <a:spcPts val="700"/>
              </a:spcAft>
              <a:defRPr sz="3200" b="1">
                <a:solidFill>
                  <a:srgbClr val="FFFFFF"/>
                </a:solidFill>
                <a:latin typeface="Aptos"/>
              </a:defRPr>
            </a:pPr>
            <a:r>
              <a:t>PARTNER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520440"/>
            <a:ext cx="5257800" cy="1783080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FFFFFF"/>
                </a:solidFill>
                <a:latin typeface="Aptos"/>
              </a:defRPr>
            </a:pPr>
            <a:r>
              <a:t>Join with us. Work with us. Sell products and services from different sectors with training, a partner dashboard, formal agreement, ZIVA-led appointment and NEXA-led daily support.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5650992"/>
            <a:ext cx="5074920" cy="438912"/>
          </a:xfrm>
          <a:prstGeom prst="roundRect">
            <a:avLst/>
          </a:prstGeom>
          <a:solidFill>
            <a:srgbClr val="009B6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8368" y="5733288"/>
            <a:ext cx="4855464" cy="256032"/>
          </a:xfrm>
          <a:prstGeom prst="rect">
            <a:avLst/>
          </a:prstGeom>
          <a:noFill/>
        </p:spPr>
        <p:txBody>
          <a:bodyPr wrap="square" lIns="45720" tIns="18288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FFFFFF"/>
                </a:solidFill>
                <a:latin typeface="Aptos"/>
              </a:defRPr>
            </a:pPr>
            <a:r>
              <a:t>WWW.BHARATSALESAI.COM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1005</Words>
  <Application>Microsoft Office PowerPoint</Application>
  <PresentationFormat>Widescreen</PresentationFormat>
  <Paragraphs>165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Naksh</dc:creator>
  <cp:keywords/>
  <dc:description>generated using python-pptx</dc:description>
  <cp:lastModifiedBy>Ranjay Dwivedi</cp:lastModifiedBy>
  <cp:revision>1</cp:revision>
  <dcterms:created xsi:type="dcterms:W3CDTF">2013-01-27T09:14:16Z</dcterms:created>
  <dcterms:modified xsi:type="dcterms:W3CDTF">2026-10-19T04:44:41Z</dcterms:modified>
  <cp:category/>
</cp:coreProperties>
</file>